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6" d="100"/>
          <a:sy n="36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CBA979-0274-4CB6-8179-19F6549249C4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B42D4CE-E397-4ED9-91FB-3BCF2D02F04D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23B7C9-49FA-422A-896D-BA8F0EFA157D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D835A6-0278-4312-BC0A-EC43A7F4550E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99FBDA-F033-4EA2-90AE-3379AAE5528F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96841DE-2CD3-47AD-869F-73108BDDF325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825363-01E8-483C-9650-AA4028D3E64A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1D99C0E-0FDE-48B1-B14E-867314A5B7C7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3990DDA-4F88-493C-B62C-B651C521752B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EE9A4A6-0D18-4C45-9B6A-799D85386109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CA5172F-3699-4316-8030-8450DF859A99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DB04CE-87A0-4B39-882A-75B46990B9E6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1EB6D94-8F7F-41F8-AA7E-2CD9E87B92F6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8" name="Footer Placeholder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CA4D478-FC01-44FA-9004-2C0B70524A38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0583309-2EED-440F-80FC-8F64D10490A5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4" name="Footer Placeholder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87C55F4-577C-4E87-81B8-C9240BA29B8B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13D19B3-8D52-4E97-973C-3DD651407FC6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3" name="Footer Placeholder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D239777-09B6-4393-AC1F-A6EF77F8FF67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7D6679F-8928-4F1B-A43A-9A2CF39F71D9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A018288-EF9C-4A6B-B1C2-3F88AFC7D104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 lang="en-GB"/>
            </a:lvl1pPr>
          </a:lstStyle>
          <a:p>
            <a:pPr lvl="0"/>
            <a:endParaRPr lang="en-GB"/>
          </a:p>
        </p:txBody>
      </p:sp>
      <p:sp>
        <p:nvSpPr>
          <p:cNvPr id="4" name="Text Placeholder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25B74BE-B24A-4094-8083-A41596CC97BE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6" name="Footer Placeholder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1223C9-0782-48C6-BC95-E35ADDAD579A}" type="slidenum">
              <a:rPr/>
              <a:pPr lvl="0"/>
              <a:t>‹#›</a:t>
            </a:fld>
            <a:endParaRPr lang="en-GB"/>
          </a:p>
        </p:txBody>
      </p:sp>
    </p:spTree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362FE45-8859-4CDD-85E3-73FE57D23070}" type="datetime1">
              <a:rPr lang="en-GB"/>
              <a:pPr lvl="0"/>
              <a:t>15/07/2013</a:t>
            </a:fld>
            <a:endParaRPr lang="en-GB"/>
          </a:p>
        </p:txBody>
      </p:sp>
      <p:sp>
        <p:nvSpPr>
          <p:cNvPr id="5" name="Footer Placeholder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9FA7DE71-BE32-44E6-852E-F1CE2B843010}" type="slidenum">
              <a:rPr/>
              <a:pPr lvl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en-US" sz="32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2.bin"/><Relationship Id="rId7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gi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gi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GB"/>
              <a:t>Embedding enrichment</a:t>
            </a:r>
          </a:p>
        </p:txBody>
      </p:sp>
      <p:sp>
        <p:nvSpPr>
          <p:cNvPr id="3" name="Subtitle 2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GB"/>
              <a:t>Anne Watson</a:t>
            </a:r>
          </a:p>
          <a:p>
            <a:pPr lvl="0"/>
            <a:r>
              <a:rPr lang="en-GB"/>
              <a:t>NRich</a:t>
            </a:r>
          </a:p>
          <a:p>
            <a:pPr lvl="0"/>
            <a:r>
              <a:rPr lang="en-GB"/>
              <a:t>July 2013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27586" y="836712"/>
            <a:ext cx="6552728" cy="1152125"/>
            <a:chOff x="827586" y="836712"/>
            <a:chExt cx="6552728" cy="1152125"/>
          </a:xfrm>
        </p:grpSpPr>
        <p:sp>
          <p:nvSpPr>
            <p:cNvPr id="3" name="Rectangle 2"/>
            <p:cNvSpPr/>
            <p:nvPr/>
          </p:nvSpPr>
          <p:spPr>
            <a:xfrm>
              <a:off x="827586" y="1412775"/>
              <a:ext cx="5904655" cy="576062"/>
            </a:xfrm>
            <a:prstGeom prst="rect">
              <a:avLst/>
            </a:prstGeom>
            <a:solidFill>
              <a:srgbClr val="376092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827586" y="836712"/>
              <a:ext cx="3276368" cy="576062"/>
            </a:xfrm>
            <a:prstGeom prst="rect">
              <a:avLst/>
            </a:prstGeom>
            <a:solidFill>
              <a:srgbClr val="FFFF00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4103946" y="836712"/>
              <a:ext cx="3276368" cy="576062"/>
            </a:xfrm>
            <a:prstGeom prst="rect">
              <a:avLst/>
            </a:prstGeom>
            <a:solidFill>
              <a:srgbClr val="FFFF00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7" name="Rectangle 6"/>
          <p:cNvSpPr/>
          <p:nvPr/>
        </p:nvSpPr>
        <p:spPr>
          <a:xfrm>
            <a:off x="6732242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84170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36098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88027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139955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491883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843811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95739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899595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547667" y="2924946"/>
            <a:ext cx="648071" cy="576062"/>
          </a:xfrm>
          <a:prstGeom prst="rect">
            <a:avLst/>
          </a:prstGeom>
          <a:solidFill>
            <a:srgbClr val="92D05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Rectangle 19"/>
          <p:cNvSpPr/>
          <p:nvPr/>
        </p:nvSpPr>
        <p:spPr>
          <a:xfrm>
            <a:off x="899595" y="4077071"/>
            <a:ext cx="3716469" cy="58477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What if yellow is 10?</a:t>
            </a:r>
          </a:p>
        </p:txBody>
      </p:sp>
      <p:sp>
        <p:nvSpPr>
          <p:cNvPr id="18" name="Rectangle 20"/>
          <p:cNvSpPr/>
          <p:nvPr/>
        </p:nvSpPr>
        <p:spPr>
          <a:xfrm>
            <a:off x="971595" y="5373215"/>
            <a:ext cx="3338794" cy="584777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What if blue is 27?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6948264" y="1628800"/>
            <a:ext cx="1008112" cy="864096"/>
          </a:xfrm>
          <a:prstGeom prst="straightConnector1">
            <a:avLst/>
          </a:prstGeom>
          <a:ln w="57150" cmpd="sng"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67541" y="1124739"/>
            <a:ext cx="4038603" cy="5577483"/>
          </a:xfrm>
          <a:solidFill>
            <a:srgbClr val="F2DCDB"/>
          </a:solidFill>
          <a:ln w="9528">
            <a:solidFill>
              <a:srgbClr val="F2DCDB"/>
            </a:solidFill>
            <a:prstDash val="solid"/>
          </a:ln>
        </p:spPr>
        <p:txBody>
          <a:bodyPr/>
          <a:lstStyle/>
          <a:p>
            <a:pPr lvl="0">
              <a:spcBef>
                <a:spcPts val="800"/>
              </a:spcBef>
            </a:pPr>
            <a:r>
              <a:rPr lang="en-GB" sz="3200" b="1" dirty="0"/>
              <a:t>Measuring</a:t>
            </a:r>
          </a:p>
          <a:p>
            <a:pPr lvl="0">
              <a:spcBef>
                <a:spcPts val="800"/>
              </a:spcBef>
            </a:pPr>
            <a:r>
              <a:rPr lang="en-GB" sz="3200" b="1" dirty="0"/>
              <a:t>Ratio</a:t>
            </a:r>
          </a:p>
          <a:p>
            <a:pPr lvl="0">
              <a:spcBef>
                <a:spcPts val="800"/>
              </a:spcBef>
            </a:pPr>
            <a:r>
              <a:rPr lang="en-GB" sz="3200" b="1" dirty="0"/>
              <a:t>Factors</a:t>
            </a:r>
          </a:p>
          <a:p>
            <a:pPr lvl="0">
              <a:spcBef>
                <a:spcPts val="800"/>
              </a:spcBef>
            </a:pPr>
            <a:r>
              <a:rPr lang="en-GB" sz="3200" b="1" dirty="0"/>
              <a:t>Highest/any common factor</a:t>
            </a:r>
          </a:p>
          <a:p>
            <a:pPr lvl="0">
              <a:spcBef>
                <a:spcPts val="800"/>
              </a:spcBef>
            </a:pPr>
            <a:r>
              <a:rPr lang="en-GB" sz="3200" b="1" dirty="0"/>
              <a:t>Remainders</a:t>
            </a:r>
          </a:p>
          <a:p>
            <a:pPr lvl="0">
              <a:spcBef>
                <a:spcPts val="800"/>
              </a:spcBef>
            </a:pPr>
            <a:r>
              <a:rPr lang="en-GB" sz="3200" b="1" dirty="0"/>
              <a:t>Division as a fraction</a:t>
            </a:r>
          </a:p>
          <a:p>
            <a:pPr lvl="0">
              <a:spcBef>
                <a:spcPts val="800"/>
              </a:spcBef>
            </a:pPr>
            <a:r>
              <a:rPr lang="en-GB" sz="3200" b="1" dirty="0"/>
              <a:t>Remainders as fractions  </a:t>
            </a:r>
          </a:p>
        </p:txBody>
      </p:sp>
      <p:sp>
        <p:nvSpPr>
          <p:cNvPr id="4" name="Content Placeholder 6"/>
          <p:cNvSpPr txBox="1">
            <a:spLocks noGrp="1"/>
          </p:cNvSpPr>
          <p:nvPr>
            <p:ph idx="2"/>
          </p:nvPr>
        </p:nvSpPr>
        <p:spPr/>
        <p:txBody>
          <a:bodyPr/>
          <a:lstStyle/>
          <a:p>
            <a:pPr>
              <a:buNone/>
            </a:pPr>
            <a:endParaRPr lang="en-GB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76200" cy="342900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220072" y="1700809"/>
          <a:ext cx="1656184" cy="1387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4" imgW="469601" imgH="393539" progId="Equation.DSMT4">
                  <p:embed/>
                </p:oleObj>
              </mc:Choice>
              <mc:Fallback>
                <p:oleObj name="Equation" r:id="rId4" imgW="469601" imgH="393539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0072" y="1700809"/>
                        <a:ext cx="1656184" cy="13876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5113221" y="3645024"/>
          <a:ext cx="1853626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6" imgW="533216" imgH="393302" progId="Equation.DSMT4">
                  <p:embed/>
                </p:oleObj>
              </mc:Choice>
              <mc:Fallback>
                <p:oleObj name="Equation" r:id="rId6" imgW="533216" imgH="393302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3221" y="3645024"/>
                        <a:ext cx="1853626" cy="136815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/>
          <p:nvPr/>
        </p:nvGrpSpPr>
        <p:grpSpPr>
          <a:xfrm>
            <a:off x="914887" y="579554"/>
            <a:ext cx="2123613" cy="925098"/>
            <a:chOff x="914887" y="579554"/>
            <a:chExt cx="2123613" cy="925098"/>
          </a:xfrm>
          <a:solidFill>
            <a:schemeClr val="tx2">
              <a:lumMod val="40000"/>
              <a:lumOff val="60000"/>
            </a:schemeClr>
          </a:solidFill>
        </p:grpSpPr>
        <p:sp>
          <p:nvSpPr>
            <p:cNvPr id="4" name="Rectangle 2"/>
            <p:cNvSpPr/>
            <p:nvPr/>
          </p:nvSpPr>
          <p:spPr>
            <a:xfrm rot="2567894">
              <a:off x="914887" y="1013304"/>
              <a:ext cx="1953999" cy="188448"/>
            </a:xfrm>
            <a:prstGeom prst="rect">
              <a:avLst/>
            </a:prstGeom>
            <a:grpFill/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5" name="Rectangle 3"/>
            <p:cNvSpPr/>
            <p:nvPr/>
          </p:nvSpPr>
          <p:spPr>
            <a:xfrm rot="2567894">
              <a:off x="1158713" y="579554"/>
              <a:ext cx="1084231" cy="188448"/>
            </a:xfrm>
            <a:prstGeom prst="rect">
              <a:avLst/>
            </a:prstGeom>
            <a:solidFill>
              <a:srgbClr val="FFFF00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6" name="Rectangle 4"/>
            <p:cNvSpPr/>
            <p:nvPr/>
          </p:nvSpPr>
          <p:spPr>
            <a:xfrm rot="2567894">
              <a:off x="1954269" y="1316204"/>
              <a:ext cx="1084231" cy="188448"/>
            </a:xfrm>
            <a:prstGeom prst="rect">
              <a:avLst/>
            </a:prstGeom>
            <a:solidFill>
              <a:srgbClr val="FFFF00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7" name="Rectangle 27"/>
          <p:cNvSpPr/>
          <p:nvPr/>
        </p:nvSpPr>
        <p:spPr>
          <a:xfrm rot="13029782">
            <a:off x="7005883" y="6006125"/>
            <a:ext cx="1022500" cy="231187"/>
          </a:xfrm>
          <a:prstGeom prst="rect">
            <a:avLst/>
          </a:prstGeom>
          <a:solidFill>
            <a:srgbClr val="FFFF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28"/>
          <p:cNvSpPr/>
          <p:nvPr/>
        </p:nvSpPr>
        <p:spPr>
          <a:xfrm rot="13059966">
            <a:off x="6211648" y="5355178"/>
            <a:ext cx="1028160" cy="229176"/>
          </a:xfrm>
          <a:prstGeom prst="rect">
            <a:avLst/>
          </a:prstGeom>
          <a:solidFill>
            <a:srgbClr val="FFFF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9" name="Rectangle 29"/>
          <p:cNvSpPr/>
          <p:nvPr/>
        </p:nvSpPr>
        <p:spPr>
          <a:xfrm rot="13336670">
            <a:off x="5459051" y="4738420"/>
            <a:ext cx="1000225" cy="174339"/>
          </a:xfrm>
          <a:prstGeom prst="rect">
            <a:avLst/>
          </a:prstGeom>
          <a:solidFill>
            <a:srgbClr val="FFFF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0" name="Rectangle 30"/>
          <p:cNvSpPr/>
          <p:nvPr/>
        </p:nvSpPr>
        <p:spPr>
          <a:xfrm rot="13468576">
            <a:off x="4721758" y="4064145"/>
            <a:ext cx="1073843" cy="184288"/>
          </a:xfrm>
          <a:prstGeom prst="rect">
            <a:avLst/>
          </a:prstGeom>
          <a:solidFill>
            <a:srgbClr val="FFFF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1" name="Rectangle 31"/>
          <p:cNvSpPr/>
          <p:nvPr/>
        </p:nvSpPr>
        <p:spPr>
          <a:xfrm rot="13465138">
            <a:off x="4106132" y="3380351"/>
            <a:ext cx="970297" cy="178454"/>
          </a:xfrm>
          <a:prstGeom prst="rect">
            <a:avLst/>
          </a:prstGeom>
          <a:solidFill>
            <a:srgbClr val="FFFF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2" name="Rectangle 32"/>
          <p:cNvSpPr/>
          <p:nvPr/>
        </p:nvSpPr>
        <p:spPr>
          <a:xfrm rot="13415910">
            <a:off x="3320369" y="2645121"/>
            <a:ext cx="1072865" cy="226496"/>
          </a:xfrm>
          <a:prstGeom prst="rect">
            <a:avLst/>
          </a:prstGeom>
          <a:solidFill>
            <a:srgbClr val="FFFF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3" name="Rectangle 33"/>
          <p:cNvSpPr/>
          <p:nvPr/>
        </p:nvSpPr>
        <p:spPr>
          <a:xfrm rot="13332510">
            <a:off x="2725243" y="2021765"/>
            <a:ext cx="1017599" cy="228225"/>
          </a:xfrm>
          <a:prstGeom prst="rect">
            <a:avLst/>
          </a:prstGeom>
          <a:solidFill>
            <a:srgbClr val="FFFF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4" name="Rectangle 34"/>
          <p:cNvSpPr/>
          <p:nvPr/>
        </p:nvSpPr>
        <p:spPr>
          <a:xfrm rot="13419485">
            <a:off x="2348203" y="2288595"/>
            <a:ext cx="1785585" cy="18724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5" name="Rectangle 35"/>
          <p:cNvSpPr/>
          <p:nvPr/>
        </p:nvSpPr>
        <p:spPr>
          <a:xfrm rot="13604642">
            <a:off x="3586305" y="3514596"/>
            <a:ext cx="1749100" cy="15643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6" name="Rectangle 36"/>
          <p:cNvSpPr/>
          <p:nvPr/>
        </p:nvSpPr>
        <p:spPr>
          <a:xfrm rot="13378301">
            <a:off x="4693795" y="4710338"/>
            <a:ext cx="1922910" cy="1448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7" name="Rectangle 37"/>
          <p:cNvSpPr/>
          <p:nvPr/>
        </p:nvSpPr>
        <p:spPr>
          <a:xfrm rot="2428837">
            <a:off x="6114675" y="5904454"/>
            <a:ext cx="1877098" cy="17373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059832" y="620688"/>
            <a:ext cx="57502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dirty="0">
                <a:solidFill>
                  <a:srgbClr val="000000"/>
                </a:solidFill>
              </a:rPr>
              <a:t>What if yellow is 5 and blue is 9?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1560" y="3933056"/>
            <a:ext cx="37257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dirty="0">
                <a:solidFill>
                  <a:srgbClr val="000000"/>
                </a:solidFill>
              </a:rPr>
              <a:t>What if yellow is 10?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80112" y="3717032"/>
            <a:ext cx="334258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dirty="0">
                <a:solidFill>
                  <a:srgbClr val="000000"/>
                </a:solidFill>
              </a:rPr>
              <a:t>What if blue is 27?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99592" y="5301208"/>
            <a:ext cx="351731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dirty="0">
                <a:solidFill>
                  <a:srgbClr val="000000"/>
                </a:solidFill>
              </a:rPr>
              <a:t>What if yellow is 1?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148064" y="1988840"/>
            <a:ext cx="31341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dirty="0">
                <a:solidFill>
                  <a:srgbClr val="000000"/>
                </a:solidFill>
              </a:rPr>
              <a:t>What if blue is 1?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274640"/>
            <a:ext cx="8229600" cy="1143000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Box 14"/>
          <p:cNvSpPr txBox="1"/>
          <p:nvPr/>
        </p:nvSpPr>
        <p:spPr>
          <a:xfrm>
            <a:off x="1403648" y="2204864"/>
            <a:ext cx="6408709" cy="2554545"/>
          </a:xfrm>
          <a:prstGeom prst="rect">
            <a:avLst/>
          </a:prstGeom>
          <a:solidFill>
            <a:srgbClr val="F2DCDB"/>
          </a:solidFill>
          <a:ln w="9528">
            <a:solidFill>
              <a:srgbClr val="000000"/>
            </a:solidFill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Measuring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Ratio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dirty="0" smtClean="0">
                <a:solidFill>
                  <a:srgbClr val="000000"/>
                </a:solidFill>
                <a:latin typeface="Calibri"/>
              </a:rPr>
              <a:t>Any common multiple</a:t>
            </a:r>
            <a:endParaRPr lang="en-GB" sz="3200" b="1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Lowest</a:t>
            </a:r>
            <a:r>
              <a:rPr lang="en-GB" sz="3200" b="1" i="0" u="none" strike="noStrike" kern="1200" cap="none" spc="0" dirty="0" smtClean="0">
                <a:solidFill>
                  <a:srgbClr val="000000"/>
                </a:solidFill>
                <a:uFillTx/>
                <a:latin typeface="Calibri"/>
              </a:rPr>
              <a:t> </a:t>
            </a:r>
            <a:r>
              <a:rPr lang="en-GB" sz="3200" b="1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common </a:t>
            </a:r>
            <a:r>
              <a:rPr lang="en-GB" sz="3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multiple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Scaling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Enrichment through rich images as resources</a:t>
            </a:r>
          </a:p>
          <a:p>
            <a:pPr lvl="0"/>
            <a:r>
              <a:rPr lang="en-GB">
                <a:solidFill>
                  <a:srgbClr val="FF0000"/>
                </a:solidFill>
              </a:rPr>
              <a:t>Enrichment through richly-connected entry to ideas</a:t>
            </a:r>
          </a:p>
          <a:p>
            <a:pPr lvl="0"/>
            <a:r>
              <a:rPr lang="en-GB"/>
              <a:t>Enrichment through changes in questioning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5772" y="548640"/>
            <a:ext cx="6455663" cy="58094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3"/>
          <p:cNvCxnSpPr/>
          <p:nvPr/>
        </p:nvCxnSpPr>
        <p:spPr>
          <a:xfrm>
            <a:off x="755577" y="2060847"/>
            <a:ext cx="5184575" cy="4536503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5772" y="548640"/>
            <a:ext cx="6455663" cy="58094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3"/>
          <p:cNvCxnSpPr/>
          <p:nvPr/>
        </p:nvCxnSpPr>
        <p:spPr>
          <a:xfrm>
            <a:off x="755577" y="2060847"/>
            <a:ext cx="5184575" cy="4536503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4" name="Straight Connector 4"/>
          <p:cNvCxnSpPr/>
          <p:nvPr/>
        </p:nvCxnSpPr>
        <p:spPr>
          <a:xfrm>
            <a:off x="611559" y="2564901"/>
            <a:ext cx="5184575" cy="4536503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sp>
        <p:nvSpPr>
          <p:cNvPr id="5" name="TextBox 5"/>
          <p:cNvSpPr txBox="1"/>
          <p:nvPr/>
        </p:nvSpPr>
        <p:spPr>
          <a:xfrm>
            <a:off x="1043604" y="3573018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4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043604" y="4149080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43604" y="4725143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43604" y="537321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292080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6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644009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5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3923928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4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3203847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55775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835694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043604" y="6093296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0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43604" y="1628802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7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043604" y="2276874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6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043604" y="2924946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5772" y="548640"/>
            <a:ext cx="6455663" cy="58094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4"/>
          <p:cNvCxnSpPr/>
          <p:nvPr/>
        </p:nvCxnSpPr>
        <p:spPr>
          <a:xfrm>
            <a:off x="611559" y="2564901"/>
            <a:ext cx="5184575" cy="4536503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sp>
        <p:nvSpPr>
          <p:cNvPr id="4" name="TextBox 5"/>
          <p:cNvSpPr txBox="1"/>
          <p:nvPr/>
        </p:nvSpPr>
        <p:spPr>
          <a:xfrm>
            <a:off x="1043604" y="3573018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4</a:t>
            </a:r>
          </a:p>
        </p:txBody>
      </p:sp>
      <p:sp>
        <p:nvSpPr>
          <p:cNvPr id="5" name="TextBox 6"/>
          <p:cNvSpPr txBox="1"/>
          <p:nvPr/>
        </p:nvSpPr>
        <p:spPr>
          <a:xfrm>
            <a:off x="1043604" y="4149080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</a:t>
            </a:r>
          </a:p>
        </p:txBody>
      </p:sp>
      <p:sp>
        <p:nvSpPr>
          <p:cNvPr id="6" name="TextBox 7"/>
          <p:cNvSpPr txBox="1"/>
          <p:nvPr/>
        </p:nvSpPr>
        <p:spPr>
          <a:xfrm>
            <a:off x="1043604" y="4725143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</a:t>
            </a:r>
          </a:p>
        </p:txBody>
      </p:sp>
      <p:sp>
        <p:nvSpPr>
          <p:cNvPr id="7" name="TextBox 8"/>
          <p:cNvSpPr txBox="1"/>
          <p:nvPr/>
        </p:nvSpPr>
        <p:spPr>
          <a:xfrm>
            <a:off x="1043604" y="537321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</a:t>
            </a:r>
          </a:p>
        </p:txBody>
      </p:sp>
      <p:sp>
        <p:nvSpPr>
          <p:cNvPr id="8" name="TextBox 9"/>
          <p:cNvSpPr txBox="1"/>
          <p:nvPr/>
        </p:nvSpPr>
        <p:spPr>
          <a:xfrm>
            <a:off x="5292080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6</a:t>
            </a:r>
          </a:p>
        </p:txBody>
      </p:sp>
      <p:sp>
        <p:nvSpPr>
          <p:cNvPr id="9" name="TextBox 10"/>
          <p:cNvSpPr txBox="1"/>
          <p:nvPr/>
        </p:nvSpPr>
        <p:spPr>
          <a:xfrm>
            <a:off x="4644009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5</a:t>
            </a:r>
          </a:p>
        </p:txBody>
      </p:sp>
      <p:sp>
        <p:nvSpPr>
          <p:cNvPr id="10" name="TextBox 11"/>
          <p:cNvSpPr txBox="1"/>
          <p:nvPr/>
        </p:nvSpPr>
        <p:spPr>
          <a:xfrm>
            <a:off x="3923928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4</a:t>
            </a:r>
          </a:p>
        </p:txBody>
      </p:sp>
      <p:sp>
        <p:nvSpPr>
          <p:cNvPr id="11" name="TextBox 12"/>
          <p:cNvSpPr txBox="1"/>
          <p:nvPr/>
        </p:nvSpPr>
        <p:spPr>
          <a:xfrm>
            <a:off x="3203847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</a:t>
            </a:r>
          </a:p>
        </p:txBody>
      </p:sp>
      <p:sp>
        <p:nvSpPr>
          <p:cNvPr id="12" name="TextBox 13"/>
          <p:cNvSpPr txBox="1"/>
          <p:nvPr/>
        </p:nvSpPr>
        <p:spPr>
          <a:xfrm>
            <a:off x="2555775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</a:t>
            </a:r>
          </a:p>
        </p:txBody>
      </p:sp>
      <p:sp>
        <p:nvSpPr>
          <p:cNvPr id="13" name="TextBox 14"/>
          <p:cNvSpPr txBox="1"/>
          <p:nvPr/>
        </p:nvSpPr>
        <p:spPr>
          <a:xfrm>
            <a:off x="1835694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</a:t>
            </a:r>
          </a:p>
        </p:txBody>
      </p:sp>
      <p:sp>
        <p:nvSpPr>
          <p:cNvPr id="14" name="TextBox 15"/>
          <p:cNvSpPr txBox="1"/>
          <p:nvPr/>
        </p:nvSpPr>
        <p:spPr>
          <a:xfrm>
            <a:off x="1043604" y="6093296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0</a:t>
            </a:r>
          </a:p>
        </p:txBody>
      </p:sp>
      <p:sp>
        <p:nvSpPr>
          <p:cNvPr id="15" name="TextBox 16"/>
          <p:cNvSpPr txBox="1"/>
          <p:nvPr/>
        </p:nvSpPr>
        <p:spPr>
          <a:xfrm>
            <a:off x="1043604" y="1628802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7</a:t>
            </a:r>
          </a:p>
        </p:txBody>
      </p:sp>
      <p:sp>
        <p:nvSpPr>
          <p:cNvPr id="16" name="TextBox 17"/>
          <p:cNvSpPr txBox="1"/>
          <p:nvPr/>
        </p:nvSpPr>
        <p:spPr>
          <a:xfrm>
            <a:off x="1043604" y="2276874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6</a:t>
            </a:r>
          </a:p>
        </p:txBody>
      </p:sp>
      <p:sp>
        <p:nvSpPr>
          <p:cNvPr id="17" name="TextBox 18"/>
          <p:cNvSpPr txBox="1"/>
          <p:nvPr/>
        </p:nvSpPr>
        <p:spPr>
          <a:xfrm>
            <a:off x="1043604" y="2924946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5772" y="548640"/>
            <a:ext cx="6455663" cy="58094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6"/>
          <p:cNvCxnSpPr/>
          <p:nvPr/>
        </p:nvCxnSpPr>
        <p:spPr>
          <a:xfrm>
            <a:off x="2123730" y="908721"/>
            <a:ext cx="144009" cy="1224135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4" name="Straight Connector 8"/>
          <p:cNvCxnSpPr/>
          <p:nvPr/>
        </p:nvCxnSpPr>
        <p:spPr>
          <a:xfrm>
            <a:off x="2267739" y="2132856"/>
            <a:ext cx="792090" cy="1872206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5" name="Straight Connector 10"/>
          <p:cNvCxnSpPr/>
          <p:nvPr/>
        </p:nvCxnSpPr>
        <p:spPr>
          <a:xfrm>
            <a:off x="3059829" y="3933053"/>
            <a:ext cx="648072" cy="792090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6" name="Straight Connector 12"/>
          <p:cNvCxnSpPr/>
          <p:nvPr/>
        </p:nvCxnSpPr>
        <p:spPr>
          <a:xfrm>
            <a:off x="3779910" y="4725143"/>
            <a:ext cx="2088233" cy="648072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7" name="Straight Connector 14"/>
          <p:cNvCxnSpPr/>
          <p:nvPr/>
        </p:nvCxnSpPr>
        <p:spPr>
          <a:xfrm>
            <a:off x="5940152" y="5373215"/>
            <a:ext cx="2016225" cy="72009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5772" y="548640"/>
            <a:ext cx="6455663" cy="58094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6"/>
          <p:cNvCxnSpPr/>
          <p:nvPr/>
        </p:nvCxnSpPr>
        <p:spPr>
          <a:xfrm>
            <a:off x="2123730" y="908721"/>
            <a:ext cx="144009" cy="1224135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4" name="Straight Connector 8"/>
          <p:cNvCxnSpPr/>
          <p:nvPr/>
        </p:nvCxnSpPr>
        <p:spPr>
          <a:xfrm>
            <a:off x="2267739" y="2132856"/>
            <a:ext cx="792090" cy="1872206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5" name="Straight Connector 10"/>
          <p:cNvCxnSpPr/>
          <p:nvPr/>
        </p:nvCxnSpPr>
        <p:spPr>
          <a:xfrm>
            <a:off x="3059829" y="3933053"/>
            <a:ext cx="648072" cy="792090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6" name="Straight Connector 12"/>
          <p:cNvCxnSpPr/>
          <p:nvPr/>
        </p:nvCxnSpPr>
        <p:spPr>
          <a:xfrm>
            <a:off x="3779910" y="4725143"/>
            <a:ext cx="2088233" cy="648072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  <p:cxnSp>
        <p:nvCxnSpPr>
          <p:cNvPr id="7" name="Straight Connector 14"/>
          <p:cNvCxnSpPr/>
          <p:nvPr/>
        </p:nvCxnSpPr>
        <p:spPr>
          <a:xfrm>
            <a:off x="5940152" y="5373215"/>
            <a:ext cx="2016225" cy="72009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It’s not just methods ...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395532" y="1412775"/>
            <a:ext cx="8229600" cy="4525959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en-GB" sz="2700"/>
              <a:t>Understanding: instrumental and relational (Skemp)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en-GB" sz="2700"/>
              <a:t>Understanding: procedural and conceptual (Hiebert)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en-GB" sz="2700"/>
              <a:t>Understanding: how to use procedures; when to use procedures; meaning of concepts (Watson)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en-GB" sz="2700"/>
              <a:t>Proficiency: concepts, fluency, strategy, reasoning, productive disposition (Kilpatrick)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en-GB" sz="2700"/>
              <a:t>Curriculum aims: problem-solving through: skills, concepts, processes, metacognition, attitudes (Singapore)</a:t>
            </a:r>
          </a:p>
          <a:p>
            <a:pPr lvl="0">
              <a:lnSpc>
                <a:spcPct val="80000"/>
              </a:lnSpc>
              <a:spcBef>
                <a:spcPts val="600"/>
              </a:spcBef>
            </a:pPr>
            <a:r>
              <a:rPr lang="en-GB" sz="2700"/>
              <a:t>Curriculum aims: fluency (recall, selection &amp; use of methods), reasoning, problem-solving (new NC)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55772" y="548640"/>
            <a:ext cx="6455663" cy="580948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5"/>
          <p:cNvSpPr txBox="1"/>
          <p:nvPr/>
        </p:nvSpPr>
        <p:spPr>
          <a:xfrm>
            <a:off x="1043604" y="3573018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4</a:t>
            </a:r>
          </a:p>
        </p:txBody>
      </p:sp>
      <p:sp>
        <p:nvSpPr>
          <p:cNvPr id="4" name="TextBox 6"/>
          <p:cNvSpPr txBox="1"/>
          <p:nvPr/>
        </p:nvSpPr>
        <p:spPr>
          <a:xfrm>
            <a:off x="1043604" y="4149080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</a:t>
            </a:r>
          </a:p>
        </p:txBody>
      </p:sp>
      <p:sp>
        <p:nvSpPr>
          <p:cNvPr id="5" name="TextBox 7"/>
          <p:cNvSpPr txBox="1"/>
          <p:nvPr/>
        </p:nvSpPr>
        <p:spPr>
          <a:xfrm>
            <a:off x="1043604" y="4725143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</a:t>
            </a:r>
          </a:p>
        </p:txBody>
      </p:sp>
      <p:sp>
        <p:nvSpPr>
          <p:cNvPr id="6" name="TextBox 8"/>
          <p:cNvSpPr txBox="1"/>
          <p:nvPr/>
        </p:nvSpPr>
        <p:spPr>
          <a:xfrm>
            <a:off x="1043604" y="537321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</a:t>
            </a:r>
          </a:p>
        </p:txBody>
      </p:sp>
      <p:sp>
        <p:nvSpPr>
          <p:cNvPr id="7" name="TextBox 9"/>
          <p:cNvSpPr txBox="1"/>
          <p:nvPr/>
        </p:nvSpPr>
        <p:spPr>
          <a:xfrm>
            <a:off x="5292080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6</a:t>
            </a:r>
          </a:p>
        </p:txBody>
      </p:sp>
      <p:sp>
        <p:nvSpPr>
          <p:cNvPr id="8" name="TextBox 10"/>
          <p:cNvSpPr txBox="1"/>
          <p:nvPr/>
        </p:nvSpPr>
        <p:spPr>
          <a:xfrm>
            <a:off x="4644009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5</a:t>
            </a:r>
          </a:p>
        </p:txBody>
      </p:sp>
      <p:sp>
        <p:nvSpPr>
          <p:cNvPr id="9" name="TextBox 11"/>
          <p:cNvSpPr txBox="1"/>
          <p:nvPr/>
        </p:nvSpPr>
        <p:spPr>
          <a:xfrm>
            <a:off x="3923928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4</a:t>
            </a:r>
          </a:p>
        </p:txBody>
      </p:sp>
      <p:sp>
        <p:nvSpPr>
          <p:cNvPr id="10" name="TextBox 12"/>
          <p:cNvSpPr txBox="1"/>
          <p:nvPr/>
        </p:nvSpPr>
        <p:spPr>
          <a:xfrm>
            <a:off x="3203847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3</a:t>
            </a:r>
          </a:p>
        </p:txBody>
      </p:sp>
      <p:sp>
        <p:nvSpPr>
          <p:cNvPr id="11" name="TextBox 13"/>
          <p:cNvSpPr txBox="1"/>
          <p:nvPr/>
        </p:nvSpPr>
        <p:spPr>
          <a:xfrm>
            <a:off x="2555775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2</a:t>
            </a:r>
          </a:p>
        </p:txBody>
      </p:sp>
      <p:sp>
        <p:nvSpPr>
          <p:cNvPr id="12" name="TextBox 14"/>
          <p:cNvSpPr txBox="1"/>
          <p:nvPr/>
        </p:nvSpPr>
        <p:spPr>
          <a:xfrm>
            <a:off x="1835694" y="6165305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1</a:t>
            </a:r>
          </a:p>
        </p:txBody>
      </p:sp>
      <p:sp>
        <p:nvSpPr>
          <p:cNvPr id="13" name="TextBox 15"/>
          <p:cNvSpPr txBox="1"/>
          <p:nvPr/>
        </p:nvSpPr>
        <p:spPr>
          <a:xfrm>
            <a:off x="1043604" y="6093296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0</a:t>
            </a:r>
          </a:p>
        </p:txBody>
      </p:sp>
      <p:sp>
        <p:nvSpPr>
          <p:cNvPr id="14" name="TextBox 16"/>
          <p:cNvSpPr txBox="1"/>
          <p:nvPr/>
        </p:nvSpPr>
        <p:spPr>
          <a:xfrm>
            <a:off x="1043604" y="1628802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7</a:t>
            </a:r>
          </a:p>
        </p:txBody>
      </p:sp>
      <p:sp>
        <p:nvSpPr>
          <p:cNvPr id="15" name="TextBox 17"/>
          <p:cNvSpPr txBox="1"/>
          <p:nvPr/>
        </p:nvSpPr>
        <p:spPr>
          <a:xfrm>
            <a:off x="1043604" y="2276874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6</a:t>
            </a:r>
          </a:p>
        </p:txBody>
      </p:sp>
      <p:sp>
        <p:nvSpPr>
          <p:cNvPr id="16" name="TextBox 18"/>
          <p:cNvSpPr txBox="1"/>
          <p:nvPr/>
        </p:nvSpPr>
        <p:spPr>
          <a:xfrm>
            <a:off x="1043604" y="2924946"/>
            <a:ext cx="432044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5</a:t>
            </a:r>
          </a:p>
        </p:txBody>
      </p:sp>
      <p:sp>
        <p:nvSpPr>
          <p:cNvPr id="17" name="Oval 19"/>
          <p:cNvSpPr/>
          <p:nvPr/>
        </p:nvSpPr>
        <p:spPr>
          <a:xfrm>
            <a:off x="1979712" y="2420892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8" name="Oval 20"/>
          <p:cNvSpPr/>
          <p:nvPr/>
        </p:nvSpPr>
        <p:spPr>
          <a:xfrm>
            <a:off x="1691676" y="188640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19" name="Oval 21"/>
          <p:cNvSpPr/>
          <p:nvPr/>
        </p:nvSpPr>
        <p:spPr>
          <a:xfrm>
            <a:off x="1835694" y="1124739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0" name="Oval 22"/>
          <p:cNvSpPr/>
          <p:nvPr/>
        </p:nvSpPr>
        <p:spPr>
          <a:xfrm>
            <a:off x="2699793" y="4293098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1" name="Oval 23"/>
          <p:cNvSpPr/>
          <p:nvPr/>
        </p:nvSpPr>
        <p:spPr>
          <a:xfrm>
            <a:off x="3347865" y="4941170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2" name="Oval 24"/>
          <p:cNvSpPr/>
          <p:nvPr/>
        </p:nvSpPr>
        <p:spPr>
          <a:xfrm>
            <a:off x="5436098" y="5589242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3" name="Oval 25"/>
          <p:cNvSpPr/>
          <p:nvPr/>
        </p:nvSpPr>
        <p:spPr>
          <a:xfrm>
            <a:off x="2339748" y="3645026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4" name="Oval 26"/>
          <p:cNvSpPr/>
          <p:nvPr/>
        </p:nvSpPr>
        <p:spPr>
          <a:xfrm>
            <a:off x="8748467" y="5877269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5" name="Oval 27"/>
          <p:cNvSpPr/>
          <p:nvPr/>
        </p:nvSpPr>
        <p:spPr>
          <a:xfrm>
            <a:off x="6876260" y="5733260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6" name="Oval 28"/>
          <p:cNvSpPr/>
          <p:nvPr/>
        </p:nvSpPr>
        <p:spPr>
          <a:xfrm>
            <a:off x="2123730" y="3068964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7" name="Oval 29"/>
          <p:cNvSpPr/>
          <p:nvPr/>
        </p:nvSpPr>
        <p:spPr>
          <a:xfrm>
            <a:off x="4788027" y="5445224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28" name="Oval 30"/>
          <p:cNvSpPr/>
          <p:nvPr/>
        </p:nvSpPr>
        <p:spPr>
          <a:xfrm>
            <a:off x="4067946" y="5229197"/>
            <a:ext cx="144018" cy="216027"/>
          </a:xfrm>
          <a:custGeom>
            <a:avLst/>
            <a:gdLst>
              <a:gd name="f0" fmla="val 10800000"/>
              <a:gd name="f1" fmla="val 5400000"/>
              <a:gd name="f2" fmla="val 16200000"/>
              <a:gd name="f3" fmla="val 18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+- 0 0 -360"/>
              <a:gd name="f10" fmla="+- 0 0 -180"/>
              <a:gd name="f11" fmla="abs f4"/>
              <a:gd name="f12" fmla="abs f5"/>
              <a:gd name="f13" fmla="abs f6"/>
              <a:gd name="f14" fmla="val f7"/>
              <a:gd name="f15" fmla="+- 2700000 f1 0"/>
              <a:gd name="f16" fmla="*/ f9 f0 1"/>
              <a:gd name="f17" fmla="*/ f10 f0 1"/>
              <a:gd name="f18" fmla="?: f11 f4 1"/>
              <a:gd name="f19" fmla="?: f12 f5 1"/>
              <a:gd name="f20" fmla="?: f13 f6 1"/>
              <a:gd name="f21" fmla="*/ f15 f8 1"/>
              <a:gd name="f22" fmla="*/ f16 1 f3"/>
              <a:gd name="f23" fmla="*/ f17 1 f3"/>
              <a:gd name="f24" fmla="*/ f18 1 21600"/>
              <a:gd name="f25" fmla="*/ f19 1 21600"/>
              <a:gd name="f26" fmla="*/ 21600 f18 1"/>
              <a:gd name="f27" fmla="*/ 21600 f19 1"/>
              <a:gd name="f28" fmla="*/ f21 1 f0"/>
              <a:gd name="f29" fmla="+- f22 0 f1"/>
              <a:gd name="f30" fmla="+- f23 0 f1"/>
              <a:gd name="f31" fmla="min f25 f24"/>
              <a:gd name="f32" fmla="*/ f26 1 f20"/>
              <a:gd name="f33" fmla="*/ f27 1 f20"/>
              <a:gd name="f34" fmla="+- 0 0 f28"/>
              <a:gd name="f35" fmla="val f32"/>
              <a:gd name="f36" fmla="val f33"/>
              <a:gd name="f37" fmla="+- 0 0 f34"/>
              <a:gd name="f38" fmla="*/ f14 f31 1"/>
              <a:gd name="f39" fmla="+- f36 0 f14"/>
              <a:gd name="f40" fmla="+- f35 0 f14"/>
              <a:gd name="f41" fmla="*/ f37 f0 1"/>
              <a:gd name="f42" fmla="*/ f39 1 2"/>
              <a:gd name="f43" fmla="*/ f40 1 2"/>
              <a:gd name="f44" fmla="*/ f41 1 f8"/>
              <a:gd name="f45" fmla="+- f14 f42 0"/>
              <a:gd name="f46" fmla="+- f14 f43 0"/>
              <a:gd name="f47" fmla="+- f44 0 f1"/>
              <a:gd name="f48" fmla="*/ f43 f31 1"/>
              <a:gd name="f49" fmla="*/ f42 f31 1"/>
              <a:gd name="f50" fmla="cos 1 f47"/>
              <a:gd name="f51" fmla="sin 1 f47"/>
              <a:gd name="f52" fmla="*/ f45 f31 1"/>
              <a:gd name="f53" fmla="+- 0 0 f50"/>
              <a:gd name="f54" fmla="+- 0 0 f51"/>
              <a:gd name="f55" fmla="+- 0 0 f53"/>
              <a:gd name="f56" fmla="+- 0 0 f54"/>
              <a:gd name="f57" fmla="*/ f55 f43 1"/>
              <a:gd name="f58" fmla="*/ f56 f42 1"/>
              <a:gd name="f59" fmla="+- f46 0 f57"/>
              <a:gd name="f60" fmla="+- f46 f57 0"/>
              <a:gd name="f61" fmla="+- f45 0 f58"/>
              <a:gd name="f62" fmla="+- f45 f58 0"/>
              <a:gd name="f63" fmla="*/ f59 f31 1"/>
              <a:gd name="f64" fmla="*/ f61 f31 1"/>
              <a:gd name="f65" fmla="*/ f60 f31 1"/>
              <a:gd name="f66" fmla="*/ f62 f31 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29">
                <a:pos x="f63" y="f64"/>
              </a:cxn>
              <a:cxn ang="f30">
                <a:pos x="f63" y="f66"/>
              </a:cxn>
              <a:cxn ang="f30">
                <a:pos x="f65" y="f66"/>
              </a:cxn>
              <a:cxn ang="f29">
                <a:pos x="f65" y="f64"/>
              </a:cxn>
            </a:cxnLst>
            <a:rect l="f63" t="f64" r="f65" b="f66"/>
            <a:pathLst>
              <a:path>
                <a:moveTo>
                  <a:pt x="f38" y="f52"/>
                </a:moveTo>
                <a:arcTo wR="f48" hR="f49" stAng="f0" swAng="f1"/>
                <a:arcTo wR="f48" hR="f49" stAng="f2" swAng="f1"/>
                <a:arcTo wR="f48" hR="f49" stAng="f7" swAng="f1"/>
                <a:arcTo wR="f48" hR="f49" stAng="f1" swAng="f1"/>
                <a:close/>
              </a:path>
            </a:pathLst>
          </a:custGeom>
          <a:solidFill>
            <a:srgbClr val="FF00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cxnSp>
        <p:nvCxnSpPr>
          <p:cNvPr id="29" name="Straight Connector 32"/>
          <p:cNvCxnSpPr/>
          <p:nvPr/>
        </p:nvCxnSpPr>
        <p:spPr>
          <a:xfrm>
            <a:off x="683568" y="2564901"/>
            <a:ext cx="4536503" cy="4032449"/>
          </a:xfrm>
          <a:prstGeom prst="straightConnector1">
            <a:avLst/>
          </a:prstGeom>
          <a:noFill/>
          <a:ln w="38103">
            <a:solidFill>
              <a:srgbClr val="4A7EBB"/>
            </a:solidFill>
            <a:prstDash val="solid"/>
          </a:ln>
        </p:spPr>
      </p:cxn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C:\Users\Anne Watson\AppData\Local\Temp\geogebra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899595" y="764703"/>
            <a:ext cx="6768754" cy="52565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Enrichment through rich images as resources</a:t>
            </a:r>
          </a:p>
          <a:p>
            <a:pPr lvl="0"/>
            <a:r>
              <a:rPr lang="en-GB"/>
              <a:t>Enrichment through richly-connected entry to ideas</a:t>
            </a:r>
          </a:p>
          <a:p>
            <a:pPr lvl="0"/>
            <a:r>
              <a:rPr lang="en-GB">
                <a:solidFill>
                  <a:srgbClr val="FF0000"/>
                </a:solidFill>
              </a:rPr>
              <a:t>Enrichment through changes in questioning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3" descr="res://C:\Program%20Files\Nuance\NaturallySpeaking11\Program\web_ie.dll/ARROW.GIF"/>
          <p:cNvSpPr/>
          <p:nvPr/>
        </p:nvSpPr>
        <p:spPr>
          <a:xfrm>
            <a:off x="0" y="0"/>
            <a:ext cx="304796" cy="30479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" name="Picture 4" descr="http://motivate.maths.org/conferences/conf80/Images/100square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475658" y="476667"/>
            <a:ext cx="5400601" cy="540060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AutoShape 2" descr="res://C:\Program%20Files\Nuance\NaturallySpeaking11\Program\web_ie.dll/QMARK.GIF"/>
          <p:cNvSpPr/>
          <p:nvPr/>
        </p:nvSpPr>
        <p:spPr>
          <a:xfrm>
            <a:off x="63495" y="-144466"/>
            <a:ext cx="304796" cy="304796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square" lIns="91440" tIns="45720" rIns="91440" bIns="45720" anchor="t" anchorCtr="0" compatLnSpc="1"/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2627784" y="1628802"/>
            <a:ext cx="1512161" cy="936107"/>
            <a:chOff x="2627784" y="1628802"/>
            <a:chExt cx="1512161" cy="936107"/>
          </a:xfrm>
        </p:grpSpPr>
        <p:sp>
          <p:nvSpPr>
            <p:cNvPr id="6" name="Rectangle 5"/>
            <p:cNvSpPr/>
            <p:nvPr/>
          </p:nvSpPr>
          <p:spPr>
            <a:xfrm>
              <a:off x="2627784" y="1628802"/>
              <a:ext cx="504053" cy="468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635892" y="2096856"/>
              <a:ext cx="504053" cy="468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131838" y="2096856"/>
              <a:ext cx="504053" cy="468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3131838" y="1628802"/>
              <a:ext cx="504053" cy="468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827586" y="6021287"/>
            <a:ext cx="6552727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Generalise for 100 number grid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37100" y="1847088"/>
            <a:ext cx="3669788" cy="316382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1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  <a:cs typeface="Arial" pitchFamily="34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357557" y="2786057"/>
            <a:ext cx="1500192" cy="928701"/>
            <a:chOff x="3357557" y="2786057"/>
            <a:chExt cx="1500192" cy="928701"/>
          </a:xfrm>
        </p:grpSpPr>
        <p:sp>
          <p:nvSpPr>
            <p:cNvPr id="5" name="Rectangle 4"/>
            <p:cNvSpPr/>
            <p:nvPr/>
          </p:nvSpPr>
          <p:spPr>
            <a:xfrm>
              <a:off x="3357557" y="2786057"/>
              <a:ext cx="500067" cy="464350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357682" y="3250408"/>
              <a:ext cx="500067" cy="464350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3857615" y="3250408"/>
              <a:ext cx="500067" cy="464350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3857615" y="2786057"/>
              <a:ext cx="500067" cy="464350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899595" y="5445224"/>
            <a:ext cx="6552727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Generalise for an unfriendly number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1068" y="1341123"/>
            <a:ext cx="4181852" cy="417576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4071932" y="2928932"/>
            <a:ext cx="1512170" cy="1008107"/>
            <a:chOff x="4071932" y="2928932"/>
            <a:chExt cx="1512170" cy="1008107"/>
          </a:xfrm>
        </p:grpSpPr>
        <p:sp>
          <p:nvSpPr>
            <p:cNvPr id="4" name="Rectangle 3"/>
            <p:cNvSpPr/>
            <p:nvPr/>
          </p:nvSpPr>
          <p:spPr>
            <a:xfrm>
              <a:off x="4071932" y="2928932"/>
              <a:ext cx="504053" cy="504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080049" y="3432986"/>
              <a:ext cx="504053" cy="504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575986" y="3432986"/>
              <a:ext cx="504053" cy="504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575986" y="2928932"/>
              <a:ext cx="504053" cy="504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99595" y="5661251"/>
            <a:ext cx="6552727" cy="83099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Generalise for any number: variables and parameters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428597" y="1500173"/>
            <a:ext cx="8229600" cy="1143000"/>
          </a:xfrm>
        </p:spPr>
        <p:txBody>
          <a:bodyPr/>
          <a:lstStyle/>
          <a:p>
            <a:pPr lvl="0"/>
            <a:r>
              <a:rPr lang="en-GB" sz="4000"/>
              <a:t>What new kinds of question can be asked and why?</a:t>
            </a:r>
            <a:endParaRPr lang="en-US" sz="40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New question-types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On an 9-by-9 grid my tetramino covers 8 and 18.  Guess my tetramino.</a:t>
            </a:r>
          </a:p>
          <a:p>
            <a:pPr lvl="0"/>
            <a:r>
              <a:rPr lang="en-GB"/>
              <a:t>What tetramino, on what grid, would cover the numbers 25 and 32?</a:t>
            </a:r>
          </a:p>
          <a:p>
            <a:pPr lvl="0"/>
            <a:r>
              <a:rPr lang="en-GB"/>
              <a:t>What tetramino, on what grid, could cover cells (m-1) and (m+7)?</a:t>
            </a:r>
          </a:p>
          <a:p>
            <a:pPr lvl="1">
              <a:buNone/>
            </a:pPr>
            <a:endParaRPr lang="en-GB"/>
          </a:p>
          <a:p>
            <a:pPr lvl="1">
              <a:buNone/>
            </a:pPr>
            <a:endParaRPr lang="en-GB"/>
          </a:p>
          <a:p>
            <a:pPr lvl="1">
              <a:buNone/>
            </a:pPr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nodehillmaths.typepad.com/photos/uncategorized/2007/03/14/wpe6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979712" y="991045"/>
            <a:ext cx="5400601" cy="53302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2411757" y="980730"/>
            <a:ext cx="4752529" cy="216027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07703" y="1340766"/>
            <a:ext cx="288036" cy="4968547"/>
          </a:xfrm>
          <a:prstGeom prst="rect">
            <a:avLst/>
          </a:prstGeom>
          <a:solidFill>
            <a:srgbClr val="FFFFFF"/>
          </a:solidFill>
          <a:ln>
            <a:noFill/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211964" y="3284981"/>
            <a:ext cx="1584169" cy="1008107"/>
            <a:chOff x="4211964" y="3284981"/>
            <a:chExt cx="1584169" cy="1008107"/>
          </a:xfrm>
        </p:grpSpPr>
        <p:sp>
          <p:nvSpPr>
            <p:cNvPr id="6" name="Rectangle 5"/>
            <p:cNvSpPr/>
            <p:nvPr/>
          </p:nvSpPr>
          <p:spPr>
            <a:xfrm>
              <a:off x="4211964" y="3284981"/>
              <a:ext cx="528056" cy="504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268077" y="3789035"/>
              <a:ext cx="528056" cy="504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4740020" y="3789035"/>
              <a:ext cx="528056" cy="504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4740020" y="3284981"/>
              <a:ext cx="528056" cy="504053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683568" y="476667"/>
            <a:ext cx="6552727" cy="461662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Generalise for a times table grid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00030" y="1785923"/>
            <a:ext cx="8229600" cy="1143000"/>
          </a:xfrm>
        </p:spPr>
        <p:txBody>
          <a:bodyPr/>
          <a:lstStyle/>
          <a:p>
            <a:pPr lvl="0"/>
            <a:r>
              <a:rPr lang="en-GB" sz="4000"/>
              <a:t>What new kinds of question can be asked and why?</a:t>
            </a:r>
            <a:endParaRPr lang="en-US" sz="4000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Jenni Piggott:</a:t>
            </a:r>
          </a:p>
          <a:p>
            <a:pPr lvl="1"/>
            <a:r>
              <a:rPr lang="en-GB"/>
              <a:t>Problem solving</a:t>
            </a:r>
          </a:p>
          <a:p>
            <a:pPr lvl="1"/>
            <a:r>
              <a:rPr lang="en-GB"/>
              <a:t>Mathematical thinking</a:t>
            </a:r>
          </a:p>
          <a:p>
            <a:pPr lvl="1"/>
            <a:r>
              <a:rPr lang="en-GB"/>
              <a:t>Enrichment</a:t>
            </a:r>
          </a:p>
          <a:p>
            <a:pPr lvl="0">
              <a:buNone/>
            </a:pPr>
            <a:endParaRPr lang="en-GB"/>
          </a:p>
          <a:p>
            <a:pPr lvl="0"/>
            <a:endParaRPr lang="en-GB"/>
          </a:p>
          <a:p>
            <a:pPr lvl="0"/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New question-types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What is the smallest ‘omino’ that will cover cells (n + 1, m – 11) and (n -3, m + 1)?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" y="286508"/>
            <a:ext cx="7504179" cy="614476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4067946" y="2924946"/>
            <a:ext cx="2232241" cy="1512160"/>
            <a:chOff x="4067946" y="2924946"/>
            <a:chExt cx="2232241" cy="1512160"/>
          </a:xfrm>
        </p:grpSpPr>
        <p:sp>
          <p:nvSpPr>
            <p:cNvPr id="4" name="Rectangle 3"/>
            <p:cNvSpPr/>
            <p:nvPr/>
          </p:nvSpPr>
          <p:spPr>
            <a:xfrm>
              <a:off x="4067946" y="2924946"/>
              <a:ext cx="744083" cy="756080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556104" y="3681026"/>
              <a:ext cx="744083" cy="756080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4812029" y="3681026"/>
              <a:ext cx="744083" cy="756080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4812029" y="2924946"/>
              <a:ext cx="744083" cy="756080"/>
            </a:xfrm>
            <a:prstGeom prst="rect">
              <a:avLst/>
            </a:prstGeom>
            <a:solidFill>
              <a:srgbClr val="4F81BD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Enrichment through extra activities, non-curriculum</a:t>
            </a:r>
          </a:p>
          <a:p>
            <a:pPr lvl="0"/>
            <a:r>
              <a:rPr lang="en-GB"/>
              <a:t>Enrichment through rich images as resources</a:t>
            </a:r>
          </a:p>
          <a:p>
            <a:pPr lvl="0"/>
            <a:r>
              <a:rPr lang="en-GB"/>
              <a:t>Enrichment through richly-connected entry to ideas</a:t>
            </a:r>
          </a:p>
          <a:p>
            <a:pPr lvl="0"/>
            <a:r>
              <a:rPr lang="en-GB"/>
              <a:t>Enrichment through changes in questioning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Finally: expectations of rich activity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en-GB"/>
          </a:p>
          <a:p>
            <a:pPr lvl="0">
              <a:buNone/>
            </a:pPr>
            <a:r>
              <a:rPr lang="en-GB"/>
              <a:t>Write down as many things as you can about the number 143</a:t>
            </a:r>
          </a:p>
          <a:p>
            <a:pPr lvl="0">
              <a:buNone/>
            </a:pPr>
            <a:endParaRPr lang="en-GB"/>
          </a:p>
          <a:p>
            <a:pPr lvl="0">
              <a:buNone/>
            </a:pPr>
            <a:r>
              <a:rPr lang="en-GB"/>
              <a:t>Write down as many things as you can about the number 1.43</a:t>
            </a:r>
            <a:endParaRPr lang="en-US"/>
          </a:p>
          <a:p>
            <a:pPr lvl="0">
              <a:buNone/>
            </a:pPr>
            <a:endParaRPr lang="en-GB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1475658" y="2276874"/>
            <a:ext cx="5976664" cy="58477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anne.watson@education.ox.ac.uk</a:t>
            </a:r>
          </a:p>
        </p:txBody>
      </p:sp>
      <p:pic>
        <p:nvPicPr>
          <p:cNvPr id="3" name="Picture 4" descr="OX_logo_600bitplus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092278" y="620685"/>
            <a:ext cx="1152528" cy="1476371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Picture 8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55577" y="476667"/>
            <a:ext cx="1701798" cy="11684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Problem solving – three kinds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>
          <a:xfrm>
            <a:off x="457200" y="1412775"/>
            <a:ext cx="8686800" cy="5184574"/>
          </a:xfrm>
        </p:spPr>
        <p:txBody>
          <a:bodyPr/>
          <a:lstStyle/>
          <a:p>
            <a:pPr lvl="0">
              <a:spcBef>
                <a:spcPts val="700"/>
              </a:spcBef>
            </a:pPr>
            <a:r>
              <a:rPr lang="en-GB" sz="2800" i="1" dirty="0"/>
              <a:t>Procedural</a:t>
            </a:r>
            <a:r>
              <a:rPr lang="en-GB" sz="2800" dirty="0"/>
              <a:t>: Having been subtracting numbers for three lessons, children are then asked: ‘If I have 13 sweets and eat 8 of them, how many do I have left over?’</a:t>
            </a:r>
          </a:p>
          <a:p>
            <a:pPr lvl="0">
              <a:spcBef>
                <a:spcPts val="700"/>
              </a:spcBef>
            </a:pPr>
            <a:r>
              <a:rPr lang="en-GB" sz="2800" i="1" dirty="0"/>
              <a:t>Application</a:t>
            </a:r>
            <a:r>
              <a:rPr lang="en-GB" sz="2800" dirty="0"/>
              <a:t>: A question has arisen in a discussion about journeys to and from school: ‘Mel and Molly walk home together but Molly has an extra bit to walk after they get to Mel’s house; it takes </a:t>
            </a:r>
            <a:r>
              <a:rPr lang="en-GB" sz="2800" dirty="0" smtClean="0"/>
              <a:t>Molly </a:t>
            </a:r>
            <a:r>
              <a:rPr lang="en-GB" sz="2800" dirty="0"/>
              <a:t>13 minutes to walk home and </a:t>
            </a:r>
            <a:r>
              <a:rPr lang="en-GB" sz="2800" dirty="0" smtClean="0"/>
              <a:t>Mel </a:t>
            </a:r>
            <a:r>
              <a:rPr lang="en-GB" sz="2800" dirty="0"/>
              <a:t>8 minutes.  For how many minutes </a:t>
            </a:r>
            <a:r>
              <a:rPr lang="en-GB" sz="2800"/>
              <a:t>is </a:t>
            </a:r>
            <a:r>
              <a:rPr lang="en-GB" sz="2800" smtClean="0"/>
              <a:t>Molly </a:t>
            </a:r>
            <a:r>
              <a:rPr lang="en-GB" sz="2800" dirty="0"/>
              <a:t>walking on her own?’</a:t>
            </a:r>
          </a:p>
          <a:p>
            <a:pPr lvl="0">
              <a:spcBef>
                <a:spcPts val="700"/>
              </a:spcBef>
            </a:pPr>
            <a:r>
              <a:rPr lang="en-GB" sz="2800" i="1" dirty="0"/>
              <a:t>Conceptual</a:t>
            </a:r>
            <a:r>
              <a:rPr lang="en-GB" sz="2800" dirty="0"/>
              <a:t>: If two numbers add to make 13, and one of them is 8, how can we find the other?</a:t>
            </a:r>
          </a:p>
          <a:p>
            <a:pPr lvl="0"/>
            <a:endParaRPr lang="en-GB" dirty="0"/>
          </a:p>
          <a:p>
            <a:pPr lvl="0"/>
            <a:endParaRPr lang="en-GB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/>
              <a:t>Conceptual enrichment</a:t>
            </a:r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Enrichment through extra activities, non-curriculum</a:t>
            </a:r>
          </a:p>
          <a:p>
            <a:pPr lvl="0"/>
            <a:r>
              <a:rPr lang="en-GB"/>
              <a:t>Enrichment through embedding rich images as resources</a:t>
            </a:r>
          </a:p>
          <a:p>
            <a:pPr lvl="0"/>
            <a:r>
              <a:rPr lang="en-GB"/>
              <a:t>Enrichment through richly-connected entry to ideas</a:t>
            </a:r>
          </a:p>
          <a:p>
            <a:pPr lvl="0"/>
            <a:r>
              <a:rPr lang="en-GB"/>
              <a:t>Enrichment through embedded changes in questioning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>
                <a:solidFill>
                  <a:srgbClr val="FF0000"/>
                </a:solidFill>
              </a:rPr>
              <a:t>Enrichment through rich images as resources</a:t>
            </a:r>
          </a:p>
          <a:p>
            <a:pPr lvl="0"/>
            <a:r>
              <a:rPr lang="en-GB"/>
              <a:t>Enrichment through richly-connected entry to ideas</a:t>
            </a:r>
          </a:p>
          <a:p>
            <a:pPr lvl="0"/>
            <a:r>
              <a:rPr lang="en-GB"/>
              <a:t>Enrichment through changes in questioning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71802" y="1412775"/>
            <a:ext cx="2864056" cy="369335"/>
          </a:xfrm>
          <a:prstGeom prst="rect">
            <a:avLst/>
          </a:prstGeom>
          <a:noFill/>
          <a:ln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http://nrich.maths.org/9941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Enrichment through rich images as resources</a:t>
            </a:r>
          </a:p>
          <a:p>
            <a:pPr lvl="0"/>
            <a:r>
              <a:rPr lang="en-GB">
                <a:solidFill>
                  <a:srgbClr val="FF0000"/>
                </a:solidFill>
              </a:rPr>
              <a:t>Enrichment through richly-connected entry to ideas</a:t>
            </a:r>
          </a:p>
          <a:p>
            <a:pPr lvl="0"/>
            <a:r>
              <a:rPr lang="en-GB"/>
              <a:t>Enrichment through changes in questioning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0" y="274640"/>
            <a:ext cx="8229600" cy="1143000"/>
          </a:xfrm>
        </p:spPr>
        <p:txBody>
          <a:bodyPr/>
          <a:lstStyle/>
          <a:p>
            <a:pPr lvl="0"/>
            <a:r>
              <a:rPr lang="en-GB"/>
              <a:t>Division</a:t>
            </a:r>
          </a:p>
        </p:txBody>
      </p:sp>
      <p:sp>
        <p:nvSpPr>
          <p:cNvPr id="3" name="Rectangle 3"/>
          <p:cNvSpPr/>
          <p:nvPr/>
        </p:nvSpPr>
        <p:spPr>
          <a:xfrm>
            <a:off x="2195739" y="2780928"/>
            <a:ext cx="5328592" cy="576062"/>
          </a:xfrm>
          <a:prstGeom prst="rect">
            <a:avLst/>
          </a:prstGeom>
          <a:solidFill>
            <a:srgbClr val="376092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4"/>
          <p:cNvSpPr/>
          <p:nvPr/>
        </p:nvSpPr>
        <p:spPr>
          <a:xfrm>
            <a:off x="2195739" y="1772820"/>
            <a:ext cx="3024332" cy="576062"/>
          </a:xfrm>
          <a:prstGeom prst="rect">
            <a:avLst/>
          </a:prstGeom>
          <a:solidFill>
            <a:srgbClr val="FFFF00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2195739" y="4653134"/>
            <a:ext cx="6048664" cy="1152125"/>
            <a:chOff x="2195739" y="4653134"/>
            <a:chExt cx="6048664" cy="1152125"/>
          </a:xfrm>
        </p:grpSpPr>
        <p:sp>
          <p:nvSpPr>
            <p:cNvPr id="6" name="Rectangle 5"/>
            <p:cNvSpPr/>
            <p:nvPr/>
          </p:nvSpPr>
          <p:spPr>
            <a:xfrm>
              <a:off x="2195739" y="5229197"/>
              <a:ext cx="5400601" cy="576062"/>
            </a:xfrm>
            <a:prstGeom prst="rect">
              <a:avLst/>
            </a:prstGeom>
            <a:solidFill>
              <a:srgbClr val="376092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195739" y="4653134"/>
              <a:ext cx="3024332" cy="576062"/>
            </a:xfrm>
            <a:prstGeom prst="rect">
              <a:avLst/>
            </a:prstGeom>
            <a:solidFill>
              <a:srgbClr val="FFFF00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5220071" y="4653134"/>
              <a:ext cx="3024332" cy="576062"/>
            </a:xfrm>
            <a:prstGeom prst="rect">
              <a:avLst/>
            </a:prstGeom>
            <a:solidFill>
              <a:srgbClr val="FFFF00"/>
            </a:solidFill>
            <a:ln w="25402">
              <a:solidFill>
                <a:srgbClr val="385D8A"/>
              </a:solidFill>
              <a:prstDash val="solid"/>
            </a:ln>
          </p:spPr>
          <p:txBody>
            <a:bodyPr vert="horz" wrap="square" lIns="91440" tIns="45720" rIns="91440" bIns="45720" anchor="ctr" anchorCtr="1" compatLnSpc="1"/>
            <a:lstStyle/>
            <a:p>
              <a:pPr marL="0" marR="0" lvl="0" indent="0" algn="ctr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endParaRPr lang="en-GB" sz="1800" b="0" i="0" u="none" strike="noStrike" kern="1200" cap="none" spc="0" baseline="0">
                <a:solidFill>
                  <a:srgbClr val="FFFFFF"/>
                </a:solidFill>
                <a:uFillTx/>
                <a:latin typeface="Calibri"/>
              </a:endParaRPr>
            </a:p>
          </p:txBody>
        </p:sp>
      </p:grpSp>
      <p:sp>
        <p:nvSpPr>
          <p:cNvPr id="9" name="TextBox 9"/>
          <p:cNvSpPr txBox="1"/>
          <p:nvPr/>
        </p:nvSpPr>
        <p:spPr>
          <a:xfrm>
            <a:off x="251524" y="260649"/>
            <a:ext cx="1800197" cy="20621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What if yellow is 5 and blue is 9?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251524" y="2564901"/>
            <a:ext cx="1656179" cy="15696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What if yellow is 10?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6156179" y="476667"/>
            <a:ext cx="1656179" cy="15696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What if blue is 27?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216027" y="4437107"/>
            <a:ext cx="1979712" cy="15696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What if yellow is 1?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6300188" y="3501008"/>
            <a:ext cx="2376260" cy="107721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What if blue is 1?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705</Words>
  <Application>Microsoft Macintosh PowerPoint</Application>
  <PresentationFormat>On-screen Show (4:3)</PresentationFormat>
  <Paragraphs>128</Paragraphs>
  <Slides>34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Office Theme</vt:lpstr>
      <vt:lpstr>Equation</vt:lpstr>
      <vt:lpstr>Embedding enrichment</vt:lpstr>
      <vt:lpstr>It’s not just methods ...</vt:lpstr>
      <vt:lpstr>PowerPoint Presentation</vt:lpstr>
      <vt:lpstr>Problem solving – three kinds</vt:lpstr>
      <vt:lpstr>Conceptual enrichment</vt:lpstr>
      <vt:lpstr>PowerPoint Presentation</vt:lpstr>
      <vt:lpstr>PowerPoint Presentation</vt:lpstr>
      <vt:lpstr>PowerPoint Presentation</vt:lpstr>
      <vt:lpstr>Division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new kinds of question can be asked and why?</vt:lpstr>
      <vt:lpstr>New question-types</vt:lpstr>
      <vt:lpstr>PowerPoint Presentation</vt:lpstr>
      <vt:lpstr>What new kinds of question can be asked and why?</vt:lpstr>
      <vt:lpstr>New question-types</vt:lpstr>
      <vt:lpstr>PowerPoint Presentation</vt:lpstr>
      <vt:lpstr>PowerPoint Presentation</vt:lpstr>
      <vt:lpstr>Finally: expectations of rich activity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Embedding enrichment</dc:title>
  <dc:creator>Anne Watson</dc:creator>
  <cp:lastModifiedBy>Lynne McClure</cp:lastModifiedBy>
  <cp:revision>22</cp:revision>
  <dcterms:created xsi:type="dcterms:W3CDTF">2013-07-01T07:07:03Z</dcterms:created>
  <dcterms:modified xsi:type="dcterms:W3CDTF">2013-07-15T13:02:26Z</dcterms:modified>
</cp:coreProperties>
</file>